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5"/>
  </p:notesMasterIdLst>
  <p:sldIdLst>
    <p:sldId id="256" r:id="rId2"/>
    <p:sldId id="282" r:id="rId3"/>
    <p:sldId id="260" r:id="rId4"/>
    <p:sldId id="261" r:id="rId5"/>
    <p:sldId id="257" r:id="rId6"/>
    <p:sldId id="258" r:id="rId7"/>
    <p:sldId id="262" r:id="rId8"/>
    <p:sldId id="263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51" autoAdjust="0"/>
  </p:normalViewPr>
  <p:slideViewPr>
    <p:cSldViewPr snapToGrid="0">
      <p:cViewPr varScale="1">
        <p:scale>
          <a:sx n="92" d="100"/>
          <a:sy n="92" d="100"/>
        </p:scale>
        <p:origin x="30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6CCC1-5766-493A-B7D2-234A4158E79C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33FE1-0565-4A1B-AF20-7633F8B1CE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66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70D2-5C8B-4523-B8FB-C4A3B7E3E54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73FE-8A7F-4C04-ABCF-8FECF2C71C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51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70D2-5C8B-4523-B8FB-C4A3B7E3E54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73FE-8A7F-4C04-ABCF-8FECF2C71C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53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70D2-5C8B-4523-B8FB-C4A3B7E3E54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73FE-8A7F-4C04-ABCF-8FECF2C71C79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8210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70D2-5C8B-4523-B8FB-C4A3B7E3E54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73FE-8A7F-4C04-ABCF-8FECF2C71C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99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70D2-5C8B-4523-B8FB-C4A3B7E3E54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73FE-8A7F-4C04-ABCF-8FECF2C71C79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4913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70D2-5C8B-4523-B8FB-C4A3B7E3E54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73FE-8A7F-4C04-ABCF-8FECF2C71C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396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70D2-5C8B-4523-B8FB-C4A3B7E3E54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73FE-8A7F-4C04-ABCF-8FECF2C71C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102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70D2-5C8B-4523-B8FB-C4A3B7E3E54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73FE-8A7F-4C04-ABCF-8FECF2C71C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32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70D2-5C8B-4523-B8FB-C4A3B7E3E54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73FE-8A7F-4C04-ABCF-8FECF2C71C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60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70D2-5C8B-4523-B8FB-C4A3B7E3E54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73FE-8A7F-4C04-ABCF-8FECF2C71C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19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70D2-5C8B-4523-B8FB-C4A3B7E3E54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73FE-8A7F-4C04-ABCF-8FECF2C71C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61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70D2-5C8B-4523-B8FB-C4A3B7E3E54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73FE-8A7F-4C04-ABCF-8FECF2C71C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84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70D2-5C8B-4523-B8FB-C4A3B7E3E54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73FE-8A7F-4C04-ABCF-8FECF2C71C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85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70D2-5C8B-4523-B8FB-C4A3B7E3E54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73FE-8A7F-4C04-ABCF-8FECF2C71C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10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70D2-5C8B-4523-B8FB-C4A3B7E3E54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73FE-8A7F-4C04-ABCF-8FECF2C71C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45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70D2-5C8B-4523-B8FB-C4A3B7E3E54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73FE-8A7F-4C04-ABCF-8FECF2C71C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03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070D2-5C8B-4523-B8FB-C4A3B7E3E54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C373FE-8A7F-4C04-ABCF-8FECF2C71C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3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130" y="215716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sz="6600" b="1" dirty="0" smtClean="0">
                <a:solidFill>
                  <a:schemeClr val="accent1">
                    <a:lumMod val="75000"/>
                  </a:schemeClr>
                </a:solidFill>
              </a:rPr>
              <a:t>Analisi di contesto, dati nazionali e territoriali</a:t>
            </a:r>
            <a:endParaRPr lang="it-IT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8736" y="4791522"/>
            <a:ext cx="9197139" cy="1655762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Per poter procedere a scelte consapevoli</a:t>
            </a:r>
            <a:endParaRPr lang="it-IT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14152" y="5619403"/>
            <a:ext cx="10163695" cy="93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62" y="508426"/>
            <a:ext cx="8141913" cy="160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3093" y="269421"/>
            <a:ext cx="11005457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I dati relativi al nostro Istituto MANLIO 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ROSSI DORIA </a:t>
            </a:r>
          </a:p>
          <a:p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termini di: </a:t>
            </a:r>
            <a:endParaRPr lang="it-IT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INDICE DI OCCUPAZIONE DEI DIPLOMATI </a:t>
            </a:r>
            <a:endParaRPr lang="it-IT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endParaRPr lang="it-IT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-COERENZA TRA DIPLOMA E LAVORO DOPO 2 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ANNI</a:t>
            </a:r>
          </a:p>
          <a:p>
            <a:endParaRPr lang="it-IT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-ATTESA PER IL 1° CONTRATTO SIGNIFICATIVO</a:t>
            </a:r>
          </a:p>
          <a:p>
            <a:endParaRPr lang="it-IT" sz="4400" b="1" dirty="0"/>
          </a:p>
          <a:p>
            <a:endParaRPr lang="it-IT" sz="4400" b="1" dirty="0" smtClean="0"/>
          </a:p>
          <a:p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35370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427679"/>
              </p:ext>
            </p:extLst>
          </p:nvPr>
        </p:nvGraphicFramePr>
        <p:xfrm>
          <a:off x="1298304" y="0"/>
          <a:ext cx="1100413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Acrobat Document" r:id="rId3" imgW="6415686" imgH="4533529" progId="Acrobat.Document.DC">
                  <p:embed/>
                </p:oleObj>
              </mc:Choice>
              <mc:Fallback>
                <p:oleObj name="Acrobat Document" r:id="rId3" imgW="6415686" imgH="453352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8304" y="0"/>
                        <a:ext cx="1100413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622223" y="6385674"/>
            <a:ext cx="583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ANNO SCOLASTICO 2021/2022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10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271419"/>
              </p:ext>
            </p:extLst>
          </p:nvPr>
        </p:nvGraphicFramePr>
        <p:xfrm>
          <a:off x="1274323" y="-119339"/>
          <a:ext cx="10917677" cy="7148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Acrobat Document" r:id="rId3" imgW="6415686" imgH="4533529" progId="Acrobat.Document.DC">
                  <p:embed/>
                </p:oleObj>
              </mc:Choice>
              <mc:Fallback>
                <p:oleObj name="Acrobat Document" r:id="rId3" imgW="6415686" imgH="453352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4323" y="-119339"/>
                        <a:ext cx="10917677" cy="7148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80880" y="6488668"/>
            <a:ext cx="4416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ANNO SCOLASTICO 2022/2023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16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284473"/>
              </p:ext>
            </p:extLst>
          </p:nvPr>
        </p:nvGraphicFramePr>
        <p:xfrm>
          <a:off x="1819072" y="-145915"/>
          <a:ext cx="11186409" cy="700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Acrobat Document" r:id="rId3" imgW="6415686" imgH="4533529" progId="Acrobat.Document.DC">
                  <p:embed/>
                </p:oleObj>
              </mc:Choice>
              <mc:Fallback>
                <p:oleObj name="Acrobat Document" r:id="rId3" imgW="6415686" imgH="453352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9072" y="-145915"/>
                        <a:ext cx="11186409" cy="7003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 rot="10800000" flipV="1">
            <a:off x="511639" y="6405045"/>
            <a:ext cx="36268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ANNO SCOLASTICO 2023/2024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976446" y="769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37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3" y="546882"/>
            <a:ext cx="8988357" cy="483131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055577" y="6189784"/>
            <a:ext cx="48533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Dashboard </a:t>
            </a:r>
            <a:r>
              <a:rPr lang="it-IT" sz="1000" dirty="0" err="1" smtClean="0"/>
              <a:t>Excelsior</a:t>
            </a:r>
            <a:r>
              <a:rPr lang="it-IT" sz="1000" dirty="0" smtClean="0"/>
              <a:t> di   </a:t>
            </a:r>
            <a:r>
              <a:rPr lang="it-IT" sz="1000" dirty="0" err="1" smtClean="0"/>
              <a:t>Unioncamere</a:t>
            </a:r>
            <a:r>
              <a:rPr lang="it-IT" sz="1000" dirty="0" smtClean="0"/>
              <a:t>-Ministero </a:t>
            </a:r>
            <a:r>
              <a:rPr lang="it-IT" sz="1000" dirty="0"/>
              <a:t>del Lavoro e delle Politiche Sociali</a:t>
            </a:r>
          </a:p>
          <a:p>
            <a:endParaRPr lang="it-IT" sz="1000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89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Professioni">
            <a:extLst>
              <a:ext uri="{FF2B5EF4-FFF2-40B4-BE49-F238E27FC236}">
                <a16:creationId xmlns:a16="http://schemas.microsoft.com/office/drawing/2014/main" xmlns="" id="{C81AF769-0E26-4C6F-B84F-484A6E180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06" y="1376"/>
            <a:ext cx="7230894" cy="685662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143000" y="1758461"/>
            <a:ext cx="26904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Le professioni più richieste in Italia-previsione settembre-novembre 2024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39615" y="4906108"/>
            <a:ext cx="3393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Sistema Informativo </a:t>
            </a:r>
            <a:r>
              <a:rPr lang="it-IT" dirty="0" err="1"/>
              <a:t>Excelsior</a:t>
            </a:r>
            <a:endParaRPr lang="it-IT" dirty="0"/>
          </a:p>
          <a:p>
            <a:r>
              <a:rPr lang="it-IT" b="1" dirty="0"/>
              <a:t>Pubblicata:</a:t>
            </a:r>
            <a:r>
              <a:rPr lang="it-IT" dirty="0"/>
              <a:t> 31 ago </a:t>
            </a:r>
            <a:r>
              <a:rPr lang="it-IT" dirty="0" smtClean="0"/>
              <a:t>2022</a:t>
            </a:r>
          </a:p>
          <a:p>
            <a:r>
              <a:rPr lang="it-IT" b="1" dirty="0" smtClean="0"/>
              <a:t>Aggiornata</a:t>
            </a:r>
            <a:r>
              <a:rPr lang="it-IT" b="1" dirty="0"/>
              <a:t>:</a:t>
            </a:r>
            <a:r>
              <a:rPr lang="it-IT" dirty="0"/>
              <a:t> 11 set 2024</a:t>
            </a:r>
          </a:p>
        </p:txBody>
      </p:sp>
    </p:spTree>
    <p:extLst>
      <p:ext uri="{BB962C8B-B14F-4D97-AF65-F5344CB8AC3E}">
        <p14:creationId xmlns:p14="http://schemas.microsoft.com/office/powerpoint/2010/main" val="3762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Professioni">
            <a:extLst>
              <a:ext uri="{FF2B5EF4-FFF2-40B4-BE49-F238E27FC236}">
                <a16:creationId xmlns:a16="http://schemas.microsoft.com/office/drawing/2014/main" xmlns="" id="{582E99E0-E0FF-4A79-98DA-71AE56DBE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96" y="0"/>
            <a:ext cx="7232345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35268" y="1134207"/>
            <a:ext cx="29542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Le professioni più richieste in provincia di Avellino-previsione settembre-novembre 2024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35268" y="5055577"/>
            <a:ext cx="3112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Sistema Informativo </a:t>
            </a:r>
            <a:r>
              <a:rPr lang="it-IT" sz="1600" dirty="0" err="1"/>
              <a:t>Excelsior</a:t>
            </a:r>
            <a:endParaRPr lang="it-IT" sz="1600" dirty="0"/>
          </a:p>
          <a:p>
            <a:r>
              <a:rPr lang="it-IT" b="1" dirty="0"/>
              <a:t>Pubblicata:</a:t>
            </a:r>
            <a:r>
              <a:rPr lang="it-IT" dirty="0"/>
              <a:t> 31 ago 2022</a:t>
            </a:r>
          </a:p>
          <a:p>
            <a:r>
              <a:rPr lang="it-IT" b="1" dirty="0"/>
              <a:t>Aggiornata:</a:t>
            </a:r>
            <a:r>
              <a:rPr lang="it-IT" dirty="0"/>
              <a:t> 11 set 2024</a:t>
            </a:r>
          </a:p>
        </p:txBody>
      </p:sp>
    </p:spTree>
    <p:extLst>
      <p:ext uri="{BB962C8B-B14F-4D97-AF65-F5344CB8AC3E}">
        <p14:creationId xmlns:p14="http://schemas.microsoft.com/office/powerpoint/2010/main" val="17086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Professioni 2">
            <a:extLst>
              <a:ext uri="{FF2B5EF4-FFF2-40B4-BE49-F238E27FC236}">
                <a16:creationId xmlns:a16="http://schemas.microsoft.com/office/drawing/2014/main" xmlns="" id="{2C230898-254E-47FC-B2E5-412F018CC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81" y="0"/>
            <a:ext cx="7232345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74120" y="1318258"/>
            <a:ext cx="35872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Previsioni fabbisogni professionali delle attività di ristorazione della provincia di Avellino</a:t>
            </a:r>
          </a:p>
          <a:p>
            <a:r>
              <a:rPr lang="it-IT" sz="2800" dirty="0" smtClean="0"/>
              <a:t>Trimestre settembre-novembre 2024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 rot="10800000" flipV="1">
            <a:off x="720970" y="4910571"/>
            <a:ext cx="2945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Sistema Informativo </a:t>
            </a:r>
            <a:r>
              <a:rPr lang="it-IT" sz="1600" dirty="0" err="1"/>
              <a:t>Excelsior</a:t>
            </a:r>
            <a:endParaRPr lang="it-IT" sz="1600" dirty="0"/>
          </a:p>
          <a:p>
            <a:r>
              <a:rPr lang="it-IT" b="1" dirty="0"/>
              <a:t>Pubblicata:</a:t>
            </a:r>
            <a:r>
              <a:rPr lang="it-IT" dirty="0"/>
              <a:t> 31 ago 2022</a:t>
            </a:r>
          </a:p>
          <a:p>
            <a:r>
              <a:rPr lang="it-IT" b="1" dirty="0"/>
              <a:t>Aggiornata:</a:t>
            </a:r>
            <a:r>
              <a:rPr lang="it-IT" dirty="0"/>
              <a:t> 11 set 2024</a:t>
            </a:r>
          </a:p>
        </p:txBody>
      </p:sp>
    </p:spTree>
    <p:extLst>
      <p:ext uri="{BB962C8B-B14F-4D97-AF65-F5344CB8AC3E}">
        <p14:creationId xmlns:p14="http://schemas.microsoft.com/office/powerpoint/2010/main" val="23864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Indirizzi di studio ">
            <a:extLst>
              <a:ext uri="{FF2B5EF4-FFF2-40B4-BE49-F238E27FC236}">
                <a16:creationId xmlns:a16="http://schemas.microsoft.com/office/drawing/2014/main" xmlns="" id="{6A28C2DB-4731-47C0-AB90-6539E1CFD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55" y="0"/>
            <a:ext cx="7232345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19909" y="1520785"/>
            <a:ext cx="337624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Indirizzi di studio più richiesti nella provincia di Avellino</a:t>
            </a:r>
          </a:p>
          <a:p>
            <a:r>
              <a:rPr lang="it-IT" sz="2800" dirty="0" smtClean="0"/>
              <a:t>Previsioni trimestre </a:t>
            </a:r>
            <a:r>
              <a:rPr lang="it-IT" sz="2800" dirty="0"/>
              <a:t>settembre-novembre 2024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 rot="10800000" flipV="1">
            <a:off x="1019909" y="4761103"/>
            <a:ext cx="3349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Sistema Informativo </a:t>
            </a:r>
            <a:r>
              <a:rPr lang="it-IT" dirty="0" err="1"/>
              <a:t>Excelsior</a:t>
            </a:r>
            <a:endParaRPr lang="it-IT" dirty="0"/>
          </a:p>
          <a:p>
            <a:r>
              <a:rPr lang="it-IT" b="1" dirty="0"/>
              <a:t>Pubblicata:</a:t>
            </a:r>
            <a:r>
              <a:rPr lang="it-IT" dirty="0"/>
              <a:t> 31 ago 2022</a:t>
            </a:r>
          </a:p>
          <a:p>
            <a:r>
              <a:rPr lang="it-IT" b="1" dirty="0"/>
              <a:t>Aggiornata:</a:t>
            </a:r>
            <a:r>
              <a:rPr lang="it-IT" dirty="0"/>
              <a:t> 11 set 2024</a:t>
            </a:r>
          </a:p>
        </p:txBody>
      </p:sp>
    </p:spTree>
    <p:extLst>
      <p:ext uri="{BB962C8B-B14F-4D97-AF65-F5344CB8AC3E}">
        <p14:creationId xmlns:p14="http://schemas.microsoft.com/office/powerpoint/2010/main" val="21905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1" y="743019"/>
            <a:ext cx="11469858" cy="611498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96715" y="6444762"/>
            <a:ext cx="435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www.competenzelavoro.org/#/professioni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7695" y="1"/>
            <a:ext cx="3894306" cy="13145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925515" y="140677"/>
            <a:ext cx="8084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La professione di cuoco nel mondo del lavoro in Italia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00437" y="1314513"/>
            <a:ext cx="4549776" cy="713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37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12" y="2410690"/>
            <a:ext cx="8395281" cy="402109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19119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52400" y="34359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80902" y="856211"/>
            <a:ext cx="9839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 sostegno dell’orientamento e dei contenuti curricolari con cui esso si sostanzia nel tempo, </a:t>
            </a:r>
            <a:r>
              <a:rPr lang="it-IT" b="1" dirty="0" smtClean="0"/>
              <a:t>gli studenti</a:t>
            </a:r>
            <a:r>
              <a:rPr lang="it-IT" b="1" dirty="0"/>
              <a:t>, </a:t>
            </a:r>
            <a:r>
              <a:rPr lang="it-IT" b="1" dirty="0" smtClean="0"/>
              <a:t>con i </a:t>
            </a:r>
            <a:r>
              <a:rPr lang="it-IT" b="1" dirty="0"/>
              <a:t>loro </a:t>
            </a:r>
            <a:r>
              <a:rPr lang="it-IT" b="1" dirty="0" smtClean="0"/>
              <a:t>docenti </a:t>
            </a:r>
            <a:r>
              <a:rPr lang="it-IT" b="1" dirty="0"/>
              <a:t>e le famiglie, avranno a disposizione </a:t>
            </a:r>
            <a:r>
              <a:rPr lang="it-IT" b="1" dirty="0" smtClean="0"/>
              <a:t>una piattaforma </a:t>
            </a:r>
            <a:r>
              <a:rPr lang="it-IT" b="1" dirty="0"/>
              <a:t>digitale unica </a:t>
            </a:r>
            <a:r>
              <a:rPr lang="it-IT" b="1" dirty="0" smtClean="0"/>
              <a:t>per l’orientamento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424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5" y="1114595"/>
            <a:ext cx="12060115" cy="561151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18746" y="5829300"/>
            <a:ext cx="3754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www.competenzelavoro.org/#/professioni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33509" y="1382606"/>
            <a:ext cx="4549776" cy="713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161506" y="0"/>
            <a:ext cx="4030495" cy="13826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905436" y="95633"/>
            <a:ext cx="85130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La professione di cuoco nel mondo del lavoro in </a:t>
            </a:r>
            <a:r>
              <a:rPr lang="it-IT" sz="2400" b="1" dirty="0" smtClean="0"/>
              <a:t>Campania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0254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00100" y="335846"/>
            <a:ext cx="1092004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Cuochi in alberghi e ristoranti </a:t>
            </a:r>
          </a:p>
          <a:p>
            <a:pPr algn="ctr"/>
            <a:endParaRPr lang="it-IT" sz="2400" dirty="0" smtClean="0"/>
          </a:p>
          <a:p>
            <a:pPr algn="ctr"/>
            <a:endParaRPr lang="it-IT" sz="2400" dirty="0" smtClean="0"/>
          </a:p>
          <a:p>
            <a:r>
              <a:rPr lang="it-IT" dirty="0" smtClean="0"/>
              <a:t>Competenze collegate a questa professione</a:t>
            </a:r>
            <a:endParaRPr lang="it-IT" dirty="0"/>
          </a:p>
          <a:p>
            <a:r>
              <a:rPr lang="it-IT" dirty="0"/>
              <a:t>​</a:t>
            </a:r>
          </a:p>
          <a:p>
            <a:endParaRPr lang="it-IT" dirty="0"/>
          </a:p>
          <a:p>
            <a:r>
              <a:rPr lang="it-IT" b="1" dirty="0"/>
              <a:t>Conoscenza più importante </a:t>
            </a:r>
            <a:r>
              <a:rPr lang="it-IT" dirty="0"/>
              <a:t>– Produzione e processo </a:t>
            </a:r>
            <a:endParaRPr lang="it-IT" dirty="0" smtClean="0"/>
          </a:p>
          <a:p>
            <a:r>
              <a:rPr lang="it-IT" dirty="0" smtClean="0"/>
              <a:t>Conoscenza </a:t>
            </a:r>
            <a:r>
              <a:rPr lang="it-IT" dirty="0"/>
              <a:t>delle materie prime, dei processi di produzione, delle tecniche per il controllo di qualità, per il controllo dei costi e di quanto sia necessario per massimizzare la produzione e la distribuzione di beni e servizi</a:t>
            </a:r>
          </a:p>
          <a:p>
            <a:endParaRPr lang="it-IT" dirty="0"/>
          </a:p>
          <a:p>
            <a:r>
              <a:rPr lang="it-IT" b="1" dirty="0" err="1"/>
              <a:t>Skill</a:t>
            </a:r>
            <a:r>
              <a:rPr lang="it-IT" b="1" dirty="0"/>
              <a:t> più importante </a:t>
            </a:r>
            <a:r>
              <a:rPr lang="it-IT" dirty="0"/>
              <a:t>– Coordinarsi con gli altri </a:t>
            </a:r>
          </a:p>
          <a:p>
            <a:r>
              <a:rPr lang="it-IT" dirty="0"/>
              <a:t>Coordinare le proprie azioni a quelle degli altri.</a:t>
            </a:r>
          </a:p>
          <a:p>
            <a:endParaRPr lang="it-IT" dirty="0"/>
          </a:p>
          <a:p>
            <a:r>
              <a:rPr lang="it-IT" b="1" dirty="0"/>
              <a:t>Attitudine più importante </a:t>
            </a:r>
            <a:r>
              <a:rPr lang="it-IT" dirty="0"/>
              <a:t>– Riconoscere i problemi </a:t>
            </a:r>
            <a:r>
              <a:rPr lang="it-IT" dirty="0" smtClean="0"/>
              <a:t>-</a:t>
            </a:r>
            <a:endParaRPr lang="it-IT" dirty="0"/>
          </a:p>
          <a:p>
            <a:r>
              <a:rPr lang="it-IT" dirty="0"/>
              <a:t>Attitudine a capire che qualcosa non va o che andrà male. (Ci si riferisce all’attitudine a riconoscere i problemi e non alla loro soluzione)</a:t>
            </a:r>
          </a:p>
        </p:txBody>
      </p:sp>
      <p:sp>
        <p:nvSpPr>
          <p:cNvPr id="6" name="Rettangolo 5"/>
          <p:cNvSpPr/>
          <p:nvPr/>
        </p:nvSpPr>
        <p:spPr>
          <a:xfrm rot="10800000" flipV="1">
            <a:off x="324481" y="6162066"/>
            <a:ext cx="6015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www.competenzelavoro.org/#/professioni</a:t>
            </a:r>
          </a:p>
        </p:txBody>
      </p:sp>
    </p:spTree>
    <p:extLst>
      <p:ext uri="{BB962C8B-B14F-4D97-AF65-F5344CB8AC3E}">
        <p14:creationId xmlns:p14="http://schemas.microsoft.com/office/powerpoint/2010/main" val="4609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1769046"/>
            <a:ext cx="11988760" cy="508895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92369" y="650631"/>
            <a:ext cx="1135086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4A4A4A"/>
                </a:solidFill>
                <a:latin typeface="Titillium Web"/>
              </a:rPr>
              <a:t>Le professioni sono organizzate in raggruppamenti. Ad ogni Grande gruppo corrispondono più Gruppi. I Gruppi sono suddivisi in Classi di professioni, composte a loro volta da più Categorie. Ad ogni Categoria corrispondono delle Unità Professionali contenenti le voci professionali </a:t>
            </a:r>
            <a:endParaRPr lang="it-IT" b="1" dirty="0" smtClean="0">
              <a:solidFill>
                <a:srgbClr val="4A4A4A"/>
              </a:solidFill>
              <a:latin typeface="Titillium Web"/>
            </a:endParaRPr>
          </a:p>
          <a:p>
            <a:r>
              <a:rPr lang="it-IT" sz="1000" dirty="0" smtClean="0"/>
              <a:t>www.inapp.gov.it/professioni/scopri-profession</a:t>
            </a:r>
            <a:endParaRPr lang="it-IT" sz="1000" dirty="0" smtClean="0">
              <a:solidFill>
                <a:srgbClr val="4A4A4A"/>
              </a:solidFill>
              <a:latin typeface="Titillium Web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81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7745" y="447693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1600" dirty="0">
                <a:solidFill>
                  <a:srgbClr val="333333"/>
                </a:solidFill>
                <a:latin typeface="Titillium Web"/>
              </a:rPr>
              <a:t>5.2.2.2.2 - Addetti alla preparazione, alla cottura e alla vendita di cibi in fast </a:t>
            </a:r>
            <a:r>
              <a:rPr lang="it-IT" sz="1600" dirty="0" err="1">
                <a:solidFill>
                  <a:srgbClr val="333333"/>
                </a:solidFill>
                <a:latin typeface="Titillium Web"/>
              </a:rPr>
              <a:t>food</a:t>
            </a:r>
            <a:r>
              <a:rPr lang="it-IT" sz="1600" dirty="0">
                <a:solidFill>
                  <a:srgbClr val="333333"/>
                </a:solidFill>
                <a:latin typeface="Titillium Web"/>
              </a:rPr>
              <a:t>, tavole calde, rosticcerie ed esercizi assimilati</a:t>
            </a:r>
            <a:endParaRPr lang="it-IT" sz="1600" b="0" i="0" dirty="0">
              <a:solidFill>
                <a:srgbClr val="333333"/>
              </a:solidFill>
              <a:effectLst/>
              <a:latin typeface="Titillium Web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4" y="1016090"/>
            <a:ext cx="7947499" cy="590612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 rot="10800000" flipV="1">
            <a:off x="9546077" y="6336947"/>
            <a:ext cx="2645923" cy="521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/>
              <a:t>www.inapp.gov.it/professioni</a:t>
            </a:r>
            <a:r>
              <a:rPr lang="it-IT" sz="1400" smtClean="0"/>
              <a:t>/</a:t>
            </a:r>
            <a:endParaRPr lang="it-IT" sz="1400" dirty="0" smtClean="0"/>
          </a:p>
          <a:p>
            <a:r>
              <a:rPr lang="it-IT" sz="1400" dirty="0" smtClean="0"/>
              <a:t>scopri-professioni</a:t>
            </a:r>
            <a:r>
              <a:rPr lang="it-IT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246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2588" y="609600"/>
            <a:ext cx="8587047" cy="1320800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I </a:t>
            </a:r>
            <a:r>
              <a:rPr lang="it-IT" sz="3200" b="1" dirty="0"/>
              <a:t>diplomati a un anno dal termine degli studi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3514" y="1548039"/>
            <a:ext cx="10515600" cy="4351338"/>
          </a:xfrm>
        </p:spPr>
        <p:txBody>
          <a:bodyPr>
            <a:normAutofit/>
          </a:bodyPr>
          <a:lstStyle/>
          <a:p>
            <a:endParaRPr lang="it-IT" sz="1600" dirty="0" smtClean="0"/>
          </a:p>
          <a:p>
            <a:pPr marL="0" indent="0">
              <a:buNone/>
            </a:pPr>
            <a:r>
              <a:rPr lang="it-IT" sz="1600" dirty="0" smtClean="0"/>
              <a:t>Il </a:t>
            </a:r>
            <a:r>
              <a:rPr lang="it-IT" sz="1600" dirty="0"/>
              <a:t>grafico mostra il numero di diplomati che </a:t>
            </a:r>
            <a:r>
              <a:rPr lang="it-IT" sz="1600" i="1" dirty="0"/>
              <a:t>studiano</a:t>
            </a:r>
            <a:r>
              <a:rPr lang="it-IT" sz="1600" dirty="0"/>
              <a:t>, </a:t>
            </a:r>
            <a:r>
              <a:rPr lang="it-IT" sz="1600" i="1" dirty="0"/>
              <a:t>lavorano</a:t>
            </a:r>
            <a:r>
              <a:rPr lang="it-IT" sz="1600" dirty="0"/>
              <a:t>, </a:t>
            </a:r>
            <a:r>
              <a:rPr lang="it-IT" sz="1600" i="1" dirty="0"/>
              <a:t>studiano e lavorano</a:t>
            </a:r>
            <a:r>
              <a:rPr lang="it-IT" sz="1600" dirty="0"/>
              <a:t> o che rientrano nella categoria </a:t>
            </a:r>
            <a:r>
              <a:rPr lang="it-IT" sz="1600" i="1" dirty="0"/>
              <a:t>altro</a:t>
            </a:r>
            <a:r>
              <a:rPr lang="it-IT" sz="1600" dirty="0"/>
              <a:t> a un anno dal termine del secondo ciclo di istruzione, in percentuale sul totale dei diplomati</a:t>
            </a:r>
            <a:r>
              <a:rPr lang="it-IT" sz="1600" dirty="0" smtClean="0"/>
              <a:t>.</a:t>
            </a:r>
            <a:endParaRPr lang="it-IT" sz="1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35" y="2788396"/>
            <a:ext cx="4073979" cy="371853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668735" y="4647665"/>
            <a:ext cx="3246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Elaborazione a cura del Ministero dell'Istruzione e del Merito su dati del Sistema informativo delle Comunicazioni Obbligatorie - SISCO, del Ministero dell'Università e della Ricerca e dell’Istituto Nazionale di Documentazione, Innovazione e Ricerca Educativa - INDIRE e dell'Istituto Nazionale di Statistica.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668735" y="2506436"/>
            <a:ext cx="2373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ITALIA</a:t>
            </a:r>
          </a:p>
          <a:p>
            <a:r>
              <a:rPr lang="it-IT" dirty="0" smtClean="0"/>
              <a:t>Anno </a:t>
            </a:r>
            <a:r>
              <a:rPr lang="it-IT" dirty="0"/>
              <a:t>scolastico di diploma:</a:t>
            </a:r>
            <a:r>
              <a:rPr lang="it-IT" b="1" dirty="0"/>
              <a:t>2021/2022</a:t>
            </a:r>
            <a:endParaRPr lang="it-IT" dirty="0"/>
          </a:p>
          <a:p>
            <a:r>
              <a:rPr lang="it-IT" dirty="0"/>
              <a:t>Tipo di </a:t>
            </a:r>
            <a:r>
              <a:rPr lang="it-IT" dirty="0" err="1"/>
              <a:t>diploma:</a:t>
            </a:r>
            <a:r>
              <a:rPr lang="it-IT" b="1" dirty="0" err="1"/>
              <a:t>Tutti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8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115059" cy="1320800"/>
          </a:xfrm>
        </p:spPr>
        <p:txBody>
          <a:bodyPr>
            <a:normAutofit/>
          </a:bodyPr>
          <a:lstStyle/>
          <a:p>
            <a:r>
              <a:rPr lang="it-IT" sz="3200" b="1" dirty="0"/>
              <a:t>I diplomati a un anno dal termine degli studi</a:t>
            </a:r>
            <a:endParaRPr lang="it-IT" sz="3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995" y="2250168"/>
            <a:ext cx="3704821" cy="435133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543550" y="2351314"/>
            <a:ext cx="3233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Regione:</a:t>
            </a:r>
            <a:r>
              <a:rPr lang="it-IT" b="1" dirty="0" err="1"/>
              <a:t>Campania</a:t>
            </a:r>
            <a:endParaRPr lang="it-IT" dirty="0"/>
          </a:p>
          <a:p>
            <a:r>
              <a:rPr lang="it-IT" dirty="0" err="1"/>
              <a:t>Provincia:</a:t>
            </a:r>
            <a:r>
              <a:rPr lang="it-IT" b="1" dirty="0" err="1"/>
              <a:t>Avellino</a:t>
            </a:r>
            <a:endParaRPr lang="it-IT" dirty="0"/>
          </a:p>
          <a:p>
            <a:r>
              <a:rPr lang="it-IT" dirty="0"/>
              <a:t>Anno scolastico di diploma:</a:t>
            </a:r>
            <a:r>
              <a:rPr lang="it-IT" b="1" dirty="0"/>
              <a:t>2021/2022</a:t>
            </a:r>
            <a:endParaRPr lang="it-IT" dirty="0"/>
          </a:p>
          <a:p>
            <a:r>
              <a:rPr lang="it-IT" dirty="0"/>
              <a:t>Tipo di </a:t>
            </a:r>
            <a:r>
              <a:rPr lang="it-IT" dirty="0" err="1"/>
              <a:t>diploma:</a:t>
            </a:r>
            <a:r>
              <a:rPr lang="it-IT" b="1" dirty="0" err="1"/>
              <a:t>Professionali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38200" y="1215142"/>
            <a:ext cx="9914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grafico mostra il numero di diplomati che </a:t>
            </a:r>
            <a:r>
              <a:rPr lang="it-IT" i="1" dirty="0"/>
              <a:t>studiano</a:t>
            </a:r>
            <a:r>
              <a:rPr lang="it-IT" dirty="0"/>
              <a:t>, </a:t>
            </a:r>
            <a:r>
              <a:rPr lang="it-IT" i="1" dirty="0"/>
              <a:t>lavorano</a:t>
            </a:r>
            <a:r>
              <a:rPr lang="it-IT" dirty="0"/>
              <a:t>, </a:t>
            </a:r>
            <a:r>
              <a:rPr lang="it-IT" i="1" dirty="0"/>
              <a:t>studiano e lavorano</a:t>
            </a:r>
            <a:r>
              <a:rPr lang="it-IT" dirty="0"/>
              <a:t> o che rientrano nella categoria </a:t>
            </a:r>
            <a:r>
              <a:rPr lang="it-IT" i="1" dirty="0"/>
              <a:t>altro</a:t>
            </a:r>
            <a:r>
              <a:rPr lang="it-IT" dirty="0"/>
              <a:t> a un anno dal termine del secondo ciclo di istruzione, in percentuale sul totale dei diplomati.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543550" y="5037365"/>
            <a:ext cx="26860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Elaborazione a cura del Ministero dell'Istruzione e del Merito su dati del Sistema informativo delle Comunicazioni Obbligatorie - SISCO, del Ministero dell'Università e della Ricerca e dell’Istituto Nazionale di Documentazione, Innovazione e Ricerca Educativa - INDIRE e dell'Istituto Nazionale di Statistica.</a:t>
            </a:r>
          </a:p>
        </p:txBody>
      </p:sp>
    </p:spTree>
    <p:extLst>
      <p:ext uri="{BB962C8B-B14F-4D97-AF65-F5344CB8AC3E}">
        <p14:creationId xmlns:p14="http://schemas.microsoft.com/office/powerpoint/2010/main" val="15226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77348"/>
            <a:ext cx="10515600" cy="1256290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Gli </a:t>
            </a:r>
            <a:r>
              <a:rPr lang="it-IT" sz="2400" b="1" dirty="0"/>
              <a:t>indirizzi di studio più richiesti e le competenze più ricercate dal mondo del lavoro</a:t>
            </a:r>
            <a:br>
              <a:rPr lang="it-IT" sz="2400" b="1" dirty="0"/>
            </a:br>
            <a:r>
              <a:rPr lang="it-IT" sz="1000" dirty="0" smtClean="0"/>
              <a:t>Elaborazione </a:t>
            </a:r>
            <a:r>
              <a:rPr lang="it-IT" sz="1000" dirty="0"/>
              <a:t>a cura del Ministero dell'Istruzione e del Merito su dati di </a:t>
            </a:r>
            <a:r>
              <a:rPr lang="it-IT" sz="1000" dirty="0" err="1"/>
              <a:t>Unioncamere</a:t>
            </a:r>
            <a:r>
              <a:rPr lang="it-IT" sz="1000" dirty="0"/>
              <a:t> </a:t>
            </a:r>
            <a:r>
              <a:rPr lang="it-IT" sz="1100" dirty="0"/>
              <a:t>- MLPS, Sistema informativo </a:t>
            </a:r>
            <a:r>
              <a:rPr lang="it-IT" sz="1100" dirty="0" err="1" smtClean="0"/>
              <a:t>Excelsior</a:t>
            </a:r>
            <a:endParaRPr lang="it-IT" sz="2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91" y="1433637"/>
            <a:ext cx="9198817" cy="4892463"/>
          </a:xfrm>
        </p:spPr>
      </p:pic>
      <p:sp>
        <p:nvSpPr>
          <p:cNvPr id="3" name="Rettangolo 2"/>
          <p:cNvSpPr/>
          <p:nvPr/>
        </p:nvSpPr>
        <p:spPr>
          <a:xfrm>
            <a:off x="9435830" y="4572000"/>
            <a:ext cx="1254868" cy="496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" y="1317715"/>
            <a:ext cx="10515600" cy="3538357"/>
          </a:xfrm>
        </p:spPr>
      </p:pic>
    </p:spTree>
    <p:extLst>
      <p:ext uri="{BB962C8B-B14F-4D97-AF65-F5344CB8AC3E}">
        <p14:creationId xmlns:p14="http://schemas.microsoft.com/office/powerpoint/2010/main" val="11356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In Campania</a:t>
            </a:r>
            <a:r>
              <a:rPr lang="it-IT" sz="2800" b="1" dirty="0"/>
              <a:t> gli indirizzi di studio più richiesti e le competenze più ricercate dal mondo </a:t>
            </a:r>
            <a:r>
              <a:rPr lang="it-IT" sz="2800" b="1" dirty="0" smtClean="0"/>
              <a:t>del lavoro</a:t>
            </a:r>
            <a:r>
              <a:rPr lang="it-IT" sz="1100" b="1" dirty="0" smtClean="0"/>
              <a:t/>
            </a:r>
            <a:br>
              <a:rPr lang="it-IT" sz="1100" b="1" dirty="0" smtClean="0"/>
            </a:br>
            <a:r>
              <a:rPr lang="it-IT" sz="1100" dirty="0" smtClean="0"/>
              <a:t>Elaborazione </a:t>
            </a:r>
            <a:r>
              <a:rPr lang="it-IT" sz="1100" dirty="0"/>
              <a:t>a cura del Ministero dell'Istruzione e del Merito su dati di </a:t>
            </a:r>
            <a:r>
              <a:rPr lang="it-IT" sz="1100" dirty="0" err="1"/>
              <a:t>Unioncamere</a:t>
            </a:r>
            <a:r>
              <a:rPr lang="it-IT" sz="1100" dirty="0"/>
              <a:t> - MLPS, Sistema informativo </a:t>
            </a:r>
            <a:r>
              <a:rPr lang="it-IT" sz="1100" dirty="0" err="1"/>
              <a:t>Excelsior</a:t>
            </a:r>
            <a:endParaRPr lang="it-IT" sz="11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38963" y="193040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it-IT" sz="1200" dirty="0" smtClean="0"/>
              <a:t>     </a:t>
            </a:r>
            <a:r>
              <a:rPr lang="it-IT" sz="1200" dirty="0" err="1" smtClean="0"/>
              <a:t>Regione:</a:t>
            </a:r>
            <a:r>
              <a:rPr lang="it-IT" sz="1200" b="1" dirty="0" err="1" smtClean="0"/>
              <a:t>Campania</a:t>
            </a:r>
            <a:r>
              <a:rPr lang="it-IT" sz="1200" dirty="0" smtClean="0"/>
              <a:t>   Periodo </a:t>
            </a:r>
            <a:r>
              <a:rPr lang="it-IT" sz="1200" dirty="0"/>
              <a:t>di </a:t>
            </a:r>
            <a:r>
              <a:rPr lang="it-IT" sz="1200" dirty="0" smtClean="0"/>
              <a:t>riferimento:</a:t>
            </a:r>
            <a:r>
              <a:rPr lang="it-IT" sz="1200" b="1" dirty="0" smtClean="0"/>
              <a:t>2023</a:t>
            </a:r>
            <a:r>
              <a:rPr lang="it-IT" sz="1200" dirty="0"/>
              <a:t> </a:t>
            </a:r>
            <a:r>
              <a:rPr lang="it-IT" sz="1200" dirty="0" smtClean="0"/>
              <a:t>      Percorso </a:t>
            </a:r>
            <a:r>
              <a:rPr lang="it-IT" sz="1200" dirty="0"/>
              <a:t>di </a:t>
            </a:r>
            <a:r>
              <a:rPr lang="it-IT" sz="1200" dirty="0" err="1"/>
              <a:t>studi:</a:t>
            </a:r>
            <a:r>
              <a:rPr lang="it-IT" sz="1200" b="1" dirty="0" err="1"/>
              <a:t>Qualifica</a:t>
            </a:r>
            <a:r>
              <a:rPr lang="it-IT" sz="1200" b="1" dirty="0"/>
              <a:t>/Diploma professionale</a:t>
            </a:r>
            <a:endParaRPr lang="it-IT" sz="1200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15" y="2337511"/>
            <a:ext cx="9168492" cy="419391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285316" y="5054138"/>
            <a:ext cx="1729048" cy="673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93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239288"/>
            <a:ext cx="10515600" cy="3404701"/>
          </a:xfrm>
        </p:spPr>
      </p:pic>
    </p:spTree>
    <p:extLst>
      <p:ext uri="{BB962C8B-B14F-4D97-AF65-F5344CB8AC3E}">
        <p14:creationId xmlns:p14="http://schemas.microsoft.com/office/powerpoint/2010/main" val="8304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INDIRIZZI DI DIPLOMA PIÙ RICHIESTI DALLE IMPRESE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50" t="-3184" r="14650" b="3184"/>
          <a:stretch/>
        </p:blipFill>
        <p:spPr>
          <a:xfrm>
            <a:off x="876300" y="1936462"/>
            <a:ext cx="7471064" cy="4351338"/>
          </a:xfrm>
        </p:spPr>
      </p:pic>
    </p:spTree>
    <p:extLst>
      <p:ext uri="{BB962C8B-B14F-4D97-AF65-F5344CB8AC3E}">
        <p14:creationId xmlns:p14="http://schemas.microsoft.com/office/powerpoint/2010/main" val="25412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357</TotalTime>
  <Words>552</Words>
  <Application>Microsoft Office PowerPoint</Application>
  <PresentationFormat>Widescreen</PresentationFormat>
  <Paragraphs>80</Paragraphs>
  <Slides>23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0" baseType="lpstr">
      <vt:lpstr>Arial</vt:lpstr>
      <vt:lpstr>Calibri</vt:lpstr>
      <vt:lpstr>Titillium Web</vt:lpstr>
      <vt:lpstr>Trebuchet MS</vt:lpstr>
      <vt:lpstr>Wingdings 3</vt:lpstr>
      <vt:lpstr>Sfaccettatura</vt:lpstr>
      <vt:lpstr>Acrobat Document</vt:lpstr>
      <vt:lpstr>Analisi di contesto, dati nazionali e territoriali</vt:lpstr>
      <vt:lpstr>Presentazione standard di PowerPoint</vt:lpstr>
      <vt:lpstr>I diplomati a un anno dal termine degli studi</vt:lpstr>
      <vt:lpstr>I diplomati a un anno dal termine degli studi</vt:lpstr>
      <vt:lpstr>Gli indirizzi di studio più richiesti e le competenze più ricercate dal mondo del lavoro Elaborazione a cura del Ministero dell'Istruzione e del Merito su dati di Unioncamere - MLPS, Sistema informativo Excelsior</vt:lpstr>
      <vt:lpstr>Presentazione standard di PowerPoint</vt:lpstr>
      <vt:lpstr>In Campania gli indirizzi di studio più richiesti e le competenze più ricercate dal mondo del lavoro Elaborazione a cura del Ministero dell'Istruzione e del Merito su dati di Unioncamere - MLPS, Sistema informativo Excelsior</vt:lpstr>
      <vt:lpstr> </vt:lpstr>
      <vt:lpstr>GLI INDIRIZZI DI DIPLOMA PIÙ RICHIESTI DALLE IMPRESE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 di contesto, dati nazionali e territoriali</dc:title>
  <dc:creator>Sonia</dc:creator>
  <cp:lastModifiedBy>Sonia</cp:lastModifiedBy>
  <cp:revision>69</cp:revision>
  <dcterms:created xsi:type="dcterms:W3CDTF">2024-09-30T06:38:21Z</dcterms:created>
  <dcterms:modified xsi:type="dcterms:W3CDTF">2024-10-05T14:11:54Z</dcterms:modified>
</cp:coreProperties>
</file>